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8542000" cy="26643013"/>
  <p:notesSz cx="6735763" cy="9866313"/>
  <p:defaultTextStyle>
    <a:defPPr>
      <a:defRPr lang="ja-JP"/>
    </a:defPPr>
    <a:lvl1pPr marL="0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1pPr>
    <a:lvl2pPr marL="1290996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2pPr>
    <a:lvl3pPr marL="2581991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3pPr>
    <a:lvl4pPr marL="3872987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4pPr>
    <a:lvl5pPr marL="5163983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5pPr>
    <a:lvl6pPr marL="6454978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6pPr>
    <a:lvl7pPr marL="7745974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7pPr>
    <a:lvl8pPr marL="9036969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8pPr>
    <a:lvl9pPr marL="10327965" algn="l" defTabSz="2581991" rtl="0" eaLnBrk="1" latinLnBrk="0" hangingPunct="1">
      <a:defRPr kumimoji="1" sz="5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236" y="72"/>
      </p:cViewPr>
      <p:guideLst>
        <p:guide orient="horz" pos="8392"/>
        <p:guide pos="5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0650" y="8276605"/>
            <a:ext cx="15760700" cy="571097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781300" y="15097707"/>
            <a:ext cx="12979400" cy="68087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90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581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872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163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454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745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9036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0327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259315" y="4144469"/>
            <a:ext cx="8459788" cy="88316654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879953" y="4144469"/>
            <a:ext cx="25070329" cy="88316654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64690" y="17120605"/>
            <a:ext cx="15760700" cy="5291598"/>
          </a:xfrm>
        </p:spPr>
        <p:txBody>
          <a:bodyPr anchor="t"/>
          <a:lstStyle>
            <a:lvl1pPr algn="l">
              <a:defRPr sz="11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464690" y="11292448"/>
            <a:ext cx="15760700" cy="5828157"/>
          </a:xfrm>
        </p:spPr>
        <p:txBody>
          <a:bodyPr anchor="b"/>
          <a:lstStyle>
            <a:lvl1pPr marL="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1pPr>
            <a:lvl2pPr marL="1290996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2pPr>
            <a:lvl3pPr marL="258199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3pPr>
            <a:lvl4pPr marL="387298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4pPr>
            <a:lvl5pPr marL="5163983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5pPr>
            <a:lvl6pPr marL="6454978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6pPr>
            <a:lvl7pPr marL="7745974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7pPr>
            <a:lvl8pPr marL="9036969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8pPr>
            <a:lvl9pPr marL="10327965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879953" y="24151398"/>
            <a:ext cx="16765058" cy="68309725"/>
          </a:xfrm>
        </p:spPr>
        <p:txBody>
          <a:bodyPr/>
          <a:lstStyle>
            <a:lvl1pPr>
              <a:defRPr sz="7900"/>
            </a:lvl1pPr>
            <a:lvl2pPr>
              <a:defRPr sz="6800"/>
            </a:lvl2pPr>
            <a:lvl3pPr>
              <a:defRPr sz="56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8954045" y="24151398"/>
            <a:ext cx="16765058" cy="68309725"/>
          </a:xfrm>
        </p:spPr>
        <p:txBody>
          <a:bodyPr/>
          <a:lstStyle>
            <a:lvl1pPr>
              <a:defRPr sz="7900"/>
            </a:lvl1pPr>
            <a:lvl2pPr>
              <a:defRPr sz="6800"/>
            </a:lvl2pPr>
            <a:lvl3pPr>
              <a:defRPr sz="5600"/>
            </a:lvl3pPr>
            <a:lvl4pPr>
              <a:defRPr sz="5100"/>
            </a:lvl4pPr>
            <a:lvl5pPr>
              <a:defRPr sz="5100"/>
            </a:lvl5pPr>
            <a:lvl6pPr>
              <a:defRPr sz="5100"/>
            </a:lvl6pPr>
            <a:lvl7pPr>
              <a:defRPr sz="5100"/>
            </a:lvl7pPr>
            <a:lvl8pPr>
              <a:defRPr sz="5100"/>
            </a:lvl8pPr>
            <a:lvl9pPr>
              <a:defRPr sz="5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7100" y="1066956"/>
            <a:ext cx="16687800" cy="444050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27100" y="5963843"/>
            <a:ext cx="8192603" cy="2485446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290996" indent="0">
              <a:buNone/>
              <a:defRPr sz="5600" b="1"/>
            </a:lvl2pPr>
            <a:lvl3pPr marL="2581991" indent="0">
              <a:buNone/>
              <a:defRPr sz="5100" b="1"/>
            </a:lvl3pPr>
            <a:lvl4pPr marL="3872987" indent="0">
              <a:buNone/>
              <a:defRPr sz="4500" b="1"/>
            </a:lvl4pPr>
            <a:lvl5pPr marL="5163983" indent="0">
              <a:buNone/>
              <a:defRPr sz="4500" b="1"/>
            </a:lvl5pPr>
            <a:lvl6pPr marL="6454978" indent="0">
              <a:buNone/>
              <a:defRPr sz="4500" b="1"/>
            </a:lvl6pPr>
            <a:lvl7pPr marL="7745974" indent="0">
              <a:buNone/>
              <a:defRPr sz="4500" b="1"/>
            </a:lvl7pPr>
            <a:lvl8pPr marL="9036969" indent="0">
              <a:buNone/>
              <a:defRPr sz="4500" b="1"/>
            </a:lvl8pPr>
            <a:lvl9pPr marL="10327965" indent="0">
              <a:buNone/>
              <a:defRPr sz="4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927100" y="8449289"/>
            <a:ext cx="8192603" cy="15350571"/>
          </a:xfrm>
        </p:spPr>
        <p:txBody>
          <a:bodyPr/>
          <a:lstStyle>
            <a:lvl1pPr>
              <a:defRPr sz="6800"/>
            </a:lvl1pPr>
            <a:lvl2pPr>
              <a:defRPr sz="5600"/>
            </a:lvl2pPr>
            <a:lvl3pPr>
              <a:defRPr sz="51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419079" y="5963843"/>
            <a:ext cx="8195822" cy="2485446"/>
          </a:xfrm>
        </p:spPr>
        <p:txBody>
          <a:bodyPr anchor="b"/>
          <a:lstStyle>
            <a:lvl1pPr marL="0" indent="0">
              <a:buNone/>
              <a:defRPr sz="6800" b="1"/>
            </a:lvl1pPr>
            <a:lvl2pPr marL="1290996" indent="0">
              <a:buNone/>
              <a:defRPr sz="5600" b="1"/>
            </a:lvl2pPr>
            <a:lvl3pPr marL="2581991" indent="0">
              <a:buNone/>
              <a:defRPr sz="5100" b="1"/>
            </a:lvl3pPr>
            <a:lvl4pPr marL="3872987" indent="0">
              <a:buNone/>
              <a:defRPr sz="4500" b="1"/>
            </a:lvl4pPr>
            <a:lvl5pPr marL="5163983" indent="0">
              <a:buNone/>
              <a:defRPr sz="4500" b="1"/>
            </a:lvl5pPr>
            <a:lvl6pPr marL="6454978" indent="0">
              <a:buNone/>
              <a:defRPr sz="4500" b="1"/>
            </a:lvl6pPr>
            <a:lvl7pPr marL="7745974" indent="0">
              <a:buNone/>
              <a:defRPr sz="4500" b="1"/>
            </a:lvl7pPr>
            <a:lvl8pPr marL="9036969" indent="0">
              <a:buNone/>
              <a:defRPr sz="4500" b="1"/>
            </a:lvl8pPr>
            <a:lvl9pPr marL="10327965" indent="0">
              <a:buNone/>
              <a:defRPr sz="45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9419079" y="8449289"/>
            <a:ext cx="8195822" cy="15350571"/>
          </a:xfrm>
        </p:spPr>
        <p:txBody>
          <a:bodyPr/>
          <a:lstStyle>
            <a:lvl1pPr>
              <a:defRPr sz="6800"/>
            </a:lvl1pPr>
            <a:lvl2pPr>
              <a:defRPr sz="5600"/>
            </a:lvl2pPr>
            <a:lvl3pPr>
              <a:defRPr sz="51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27101" y="1060786"/>
            <a:ext cx="6100190" cy="4514511"/>
          </a:xfrm>
        </p:spPr>
        <p:txBody>
          <a:bodyPr anchor="b"/>
          <a:lstStyle>
            <a:lvl1pPr algn="l">
              <a:defRPr sz="5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7249407" y="1060789"/>
            <a:ext cx="10365493" cy="22739073"/>
          </a:xfrm>
        </p:spPr>
        <p:txBody>
          <a:bodyPr/>
          <a:lstStyle>
            <a:lvl1pPr>
              <a:defRPr sz="9000"/>
            </a:lvl1pPr>
            <a:lvl2pPr>
              <a:defRPr sz="7900"/>
            </a:lvl2pPr>
            <a:lvl3pPr>
              <a:defRPr sz="6800"/>
            </a:lvl3pPr>
            <a:lvl4pPr>
              <a:defRPr sz="5600"/>
            </a:lvl4pPr>
            <a:lvl5pPr>
              <a:defRPr sz="5600"/>
            </a:lvl5pPr>
            <a:lvl6pPr>
              <a:defRPr sz="5600"/>
            </a:lvl6pPr>
            <a:lvl7pPr>
              <a:defRPr sz="5600"/>
            </a:lvl7pPr>
            <a:lvl8pPr>
              <a:defRPr sz="5600"/>
            </a:lvl8pPr>
            <a:lvl9pPr>
              <a:defRPr sz="5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927101" y="5575299"/>
            <a:ext cx="6100190" cy="18224563"/>
          </a:xfrm>
        </p:spPr>
        <p:txBody>
          <a:bodyPr/>
          <a:lstStyle>
            <a:lvl1pPr marL="0" indent="0">
              <a:buNone/>
              <a:defRPr sz="4000"/>
            </a:lvl1pPr>
            <a:lvl2pPr marL="1290996" indent="0">
              <a:buNone/>
              <a:defRPr sz="3400"/>
            </a:lvl2pPr>
            <a:lvl3pPr marL="2581991" indent="0">
              <a:buNone/>
              <a:defRPr sz="2800"/>
            </a:lvl3pPr>
            <a:lvl4pPr marL="3872987" indent="0">
              <a:buNone/>
              <a:defRPr sz="2500"/>
            </a:lvl4pPr>
            <a:lvl5pPr marL="5163983" indent="0">
              <a:buNone/>
              <a:defRPr sz="2500"/>
            </a:lvl5pPr>
            <a:lvl6pPr marL="6454978" indent="0">
              <a:buNone/>
              <a:defRPr sz="2500"/>
            </a:lvl6pPr>
            <a:lvl7pPr marL="7745974" indent="0">
              <a:buNone/>
              <a:defRPr sz="2500"/>
            </a:lvl7pPr>
            <a:lvl8pPr marL="9036969" indent="0">
              <a:buNone/>
              <a:defRPr sz="2500"/>
            </a:lvl8pPr>
            <a:lvl9pPr marL="10327965" indent="0">
              <a:buNone/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4362" y="18650109"/>
            <a:ext cx="11125200" cy="2201751"/>
          </a:xfrm>
        </p:spPr>
        <p:txBody>
          <a:bodyPr anchor="b"/>
          <a:lstStyle>
            <a:lvl1pPr algn="l">
              <a:defRPr sz="56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634362" y="2380602"/>
            <a:ext cx="11125200" cy="15985808"/>
          </a:xfrm>
        </p:spPr>
        <p:txBody>
          <a:bodyPr/>
          <a:lstStyle>
            <a:lvl1pPr marL="0" indent="0">
              <a:buNone/>
              <a:defRPr sz="9000"/>
            </a:lvl1pPr>
            <a:lvl2pPr marL="1290996" indent="0">
              <a:buNone/>
              <a:defRPr sz="7900"/>
            </a:lvl2pPr>
            <a:lvl3pPr marL="2581991" indent="0">
              <a:buNone/>
              <a:defRPr sz="6800"/>
            </a:lvl3pPr>
            <a:lvl4pPr marL="3872987" indent="0">
              <a:buNone/>
              <a:defRPr sz="5600"/>
            </a:lvl4pPr>
            <a:lvl5pPr marL="5163983" indent="0">
              <a:buNone/>
              <a:defRPr sz="5600"/>
            </a:lvl5pPr>
            <a:lvl6pPr marL="6454978" indent="0">
              <a:buNone/>
              <a:defRPr sz="5600"/>
            </a:lvl6pPr>
            <a:lvl7pPr marL="7745974" indent="0">
              <a:buNone/>
              <a:defRPr sz="5600"/>
            </a:lvl7pPr>
            <a:lvl8pPr marL="9036969" indent="0">
              <a:buNone/>
              <a:defRPr sz="5600"/>
            </a:lvl8pPr>
            <a:lvl9pPr marL="10327965" indent="0">
              <a:buNone/>
              <a:defRPr sz="56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34362" y="20851860"/>
            <a:ext cx="11125200" cy="3126852"/>
          </a:xfrm>
        </p:spPr>
        <p:txBody>
          <a:bodyPr/>
          <a:lstStyle>
            <a:lvl1pPr marL="0" indent="0">
              <a:buNone/>
              <a:defRPr sz="4000"/>
            </a:lvl1pPr>
            <a:lvl2pPr marL="1290996" indent="0">
              <a:buNone/>
              <a:defRPr sz="3400"/>
            </a:lvl2pPr>
            <a:lvl3pPr marL="2581991" indent="0">
              <a:buNone/>
              <a:defRPr sz="2800"/>
            </a:lvl3pPr>
            <a:lvl4pPr marL="3872987" indent="0">
              <a:buNone/>
              <a:defRPr sz="2500"/>
            </a:lvl4pPr>
            <a:lvl5pPr marL="5163983" indent="0">
              <a:buNone/>
              <a:defRPr sz="2500"/>
            </a:lvl5pPr>
            <a:lvl6pPr marL="6454978" indent="0">
              <a:buNone/>
              <a:defRPr sz="2500"/>
            </a:lvl6pPr>
            <a:lvl7pPr marL="7745974" indent="0">
              <a:buNone/>
              <a:defRPr sz="2500"/>
            </a:lvl7pPr>
            <a:lvl8pPr marL="9036969" indent="0">
              <a:buNone/>
              <a:defRPr sz="2500"/>
            </a:lvl8pPr>
            <a:lvl9pPr marL="10327965" indent="0">
              <a:buNone/>
              <a:defRPr sz="2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927100" y="1066956"/>
            <a:ext cx="16687800" cy="4440502"/>
          </a:xfrm>
          <a:prstGeom prst="rect">
            <a:avLst/>
          </a:prstGeom>
        </p:spPr>
        <p:txBody>
          <a:bodyPr vert="horz" lIns="258199" tIns="129100" rIns="258199" bIns="12910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27100" y="6216705"/>
            <a:ext cx="16687800" cy="17583157"/>
          </a:xfrm>
          <a:prstGeom prst="rect">
            <a:avLst/>
          </a:prstGeom>
        </p:spPr>
        <p:txBody>
          <a:bodyPr vert="horz" lIns="258199" tIns="129100" rIns="258199" bIns="1291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927100" y="24694128"/>
            <a:ext cx="4326467" cy="1418494"/>
          </a:xfrm>
          <a:prstGeom prst="rect">
            <a:avLst/>
          </a:prstGeom>
        </p:spPr>
        <p:txBody>
          <a:bodyPr vert="horz" lIns="258199" tIns="129100" rIns="258199" bIns="129100" rtlCol="0" anchor="ctr"/>
          <a:lstStyle>
            <a:lvl1pPr algn="l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47349-5539-433D-8FEA-CE7C4D7440FD}" type="datetimeFigureOut">
              <a:rPr kumimoji="1" lang="ja-JP" altLang="en-US" smtClean="0"/>
              <a:pPr/>
              <a:t>2016/9/16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6335184" y="24694128"/>
            <a:ext cx="5871633" cy="1418494"/>
          </a:xfrm>
          <a:prstGeom prst="rect">
            <a:avLst/>
          </a:prstGeom>
        </p:spPr>
        <p:txBody>
          <a:bodyPr vert="horz" lIns="258199" tIns="129100" rIns="258199" bIns="129100" rtlCol="0" anchor="ctr"/>
          <a:lstStyle>
            <a:lvl1pPr algn="ct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3288433" y="24694128"/>
            <a:ext cx="4326467" cy="1418494"/>
          </a:xfrm>
          <a:prstGeom prst="rect">
            <a:avLst/>
          </a:prstGeom>
        </p:spPr>
        <p:txBody>
          <a:bodyPr vert="horz" lIns="258199" tIns="129100" rIns="258199" bIns="129100" rtlCol="0" anchor="ctr"/>
          <a:lstStyle>
            <a:lvl1pPr algn="r">
              <a:defRPr sz="3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2949-B8E0-4713-9205-56F65355692A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581991" rtl="0" eaLnBrk="1" latinLnBrk="0" hangingPunct="1">
        <a:spcBef>
          <a:spcPct val="0"/>
        </a:spcBef>
        <a:buNone/>
        <a:defRPr kumimoji="1" sz="1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8247" indent="-968247" algn="l" defTabSz="2581991" rtl="0" eaLnBrk="1" latinLnBrk="0" hangingPunct="1">
        <a:spcBef>
          <a:spcPct val="20000"/>
        </a:spcBef>
        <a:buFont typeface="Arial" pitchFamily="34" charset="0"/>
        <a:buChar char="•"/>
        <a:defRPr kumimoji="1" sz="9000" kern="1200">
          <a:solidFill>
            <a:schemeClr val="tx1"/>
          </a:solidFill>
          <a:latin typeface="+mn-lt"/>
          <a:ea typeface="+mn-ea"/>
          <a:cs typeface="+mn-cs"/>
        </a:defRPr>
      </a:lvl1pPr>
      <a:lvl2pPr marL="2097868" indent="-806872" algn="l" defTabSz="2581991" rtl="0" eaLnBrk="1" latinLnBrk="0" hangingPunct="1">
        <a:spcBef>
          <a:spcPct val="20000"/>
        </a:spcBef>
        <a:buFont typeface="Arial" pitchFamily="34" charset="0"/>
        <a:buChar char="–"/>
        <a:defRPr kumimoji="1" sz="7900" kern="1200">
          <a:solidFill>
            <a:schemeClr val="tx1"/>
          </a:solidFill>
          <a:latin typeface="+mn-lt"/>
          <a:ea typeface="+mn-ea"/>
          <a:cs typeface="+mn-cs"/>
        </a:defRPr>
      </a:lvl2pPr>
      <a:lvl3pPr marL="3227489" indent="-645498" algn="l" defTabSz="2581991" rtl="0" eaLnBrk="1" latinLnBrk="0" hangingPunct="1">
        <a:spcBef>
          <a:spcPct val="20000"/>
        </a:spcBef>
        <a:buFont typeface="Arial" pitchFamily="34" charset="0"/>
        <a:buChar char="•"/>
        <a:defRPr kumimoji="1" sz="6800" kern="1200">
          <a:solidFill>
            <a:schemeClr val="tx1"/>
          </a:solidFill>
          <a:latin typeface="+mn-lt"/>
          <a:ea typeface="+mn-ea"/>
          <a:cs typeface="+mn-cs"/>
        </a:defRPr>
      </a:lvl3pPr>
      <a:lvl4pPr marL="4518485" indent="-645498" algn="l" defTabSz="2581991" rtl="0" eaLnBrk="1" latinLnBrk="0" hangingPunct="1">
        <a:spcBef>
          <a:spcPct val="20000"/>
        </a:spcBef>
        <a:buFont typeface="Arial" pitchFamily="34" charset="0"/>
        <a:buChar char="–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4pPr>
      <a:lvl5pPr marL="5809480" indent="-645498" algn="l" defTabSz="2581991" rtl="0" eaLnBrk="1" latinLnBrk="0" hangingPunct="1">
        <a:spcBef>
          <a:spcPct val="20000"/>
        </a:spcBef>
        <a:buFont typeface="Arial" pitchFamily="34" charset="0"/>
        <a:buChar char="»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5pPr>
      <a:lvl6pPr marL="7100476" indent="-645498" algn="l" defTabSz="2581991" rtl="0" eaLnBrk="1" latinLnBrk="0" hangingPunct="1">
        <a:spcBef>
          <a:spcPct val="20000"/>
        </a:spcBef>
        <a:buFont typeface="Arial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6pPr>
      <a:lvl7pPr marL="8391472" indent="-645498" algn="l" defTabSz="2581991" rtl="0" eaLnBrk="1" latinLnBrk="0" hangingPunct="1">
        <a:spcBef>
          <a:spcPct val="20000"/>
        </a:spcBef>
        <a:buFont typeface="Arial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7pPr>
      <a:lvl8pPr marL="9682467" indent="-645498" algn="l" defTabSz="2581991" rtl="0" eaLnBrk="1" latinLnBrk="0" hangingPunct="1">
        <a:spcBef>
          <a:spcPct val="20000"/>
        </a:spcBef>
        <a:buFont typeface="Arial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3463" indent="-645498" algn="l" defTabSz="2581991" rtl="0" eaLnBrk="1" latinLnBrk="0" hangingPunct="1">
        <a:spcBef>
          <a:spcPct val="20000"/>
        </a:spcBef>
        <a:buFont typeface="Arial" pitchFamily="34" charset="0"/>
        <a:buChar char="•"/>
        <a:defRPr kumimoji="1" sz="5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290996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2pPr>
      <a:lvl3pPr marL="2581991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3pPr>
      <a:lvl4pPr marL="3872987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4pPr>
      <a:lvl5pPr marL="5163983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5pPr>
      <a:lvl6pPr marL="6454978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6pPr>
      <a:lvl7pPr marL="7745974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7pPr>
      <a:lvl8pPr marL="9036969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8pPr>
      <a:lvl9pPr marL="10327965" algn="l" defTabSz="2581991" rtl="0" eaLnBrk="1" latinLnBrk="0" hangingPunct="1">
        <a:defRPr kumimoji="1" sz="5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事務室１\Desktop\注射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2961714" y="5454328"/>
            <a:ext cx="1885950" cy="4514850"/>
          </a:xfrm>
          <a:prstGeom prst="rect">
            <a:avLst/>
          </a:prstGeom>
          <a:noFill/>
        </p:spPr>
      </p:pic>
      <p:sp>
        <p:nvSpPr>
          <p:cNvPr id="7" name="角丸四角形 6"/>
          <p:cNvSpPr/>
          <p:nvPr/>
        </p:nvSpPr>
        <p:spPr>
          <a:xfrm>
            <a:off x="197992" y="10225162"/>
            <a:ext cx="18146016" cy="4608512"/>
          </a:xfrm>
          <a:prstGeom prst="roundRect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6024" y="3312394"/>
            <a:ext cx="17497944" cy="3600400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ja-JP" sz="4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《</a:t>
            </a:r>
            <a:r>
              <a:rPr lang="ja-JP" altLang="en-US" sz="4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五十嵐地区　学生の皆さんへ</a:t>
            </a:r>
            <a:r>
              <a:rPr lang="en-US" altLang="ja-JP" sz="4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》</a:t>
            </a:r>
            <a:r>
              <a:rPr lang="en-US" altLang="ja-JP" sz="3100" dirty="0" smtClean="0"/>
              <a:t/>
            </a:r>
            <a:br>
              <a:rPr lang="en-US" altLang="ja-JP" sz="3100" dirty="0" smtClean="0"/>
            </a:br>
            <a:r>
              <a:rPr lang="en-US" altLang="ja-JP" sz="2000" dirty="0" smtClean="0"/>
              <a:t/>
            </a:r>
            <a:br>
              <a:rPr lang="en-US" altLang="ja-JP" sz="2000" dirty="0" smtClean="0"/>
            </a:br>
            <a:r>
              <a:rPr lang="ja-JP" altLang="en-US" sz="89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インフルエンザ予防接種のお知らせ</a:t>
            </a:r>
            <a:r>
              <a:rPr lang="en-US" altLang="ja-JP" sz="7100" dirty="0" smtClean="0"/>
              <a:t/>
            </a:r>
            <a:br>
              <a:rPr lang="en-US" altLang="ja-JP" sz="7100" dirty="0" smtClean="0"/>
            </a:b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en-US" altLang="ja-JP" sz="4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予防接種について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  <a:b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日時：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31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日（月）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日（火）・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日（水）・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4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日（金）・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7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日（月）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8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11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00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～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00</a:t>
            </a:r>
            <a:r>
              <a:rPr lang="en-US" altLang="ja-JP" sz="4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8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8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場所：五十嵐キャンパス　保健管理センター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料金</a:t>
            </a:r>
            <a:r>
              <a:rPr lang="ja-JP" altLang="en-US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48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3,500</a:t>
            </a:r>
            <a:r>
              <a:rPr lang="ja-JP" altLang="en-US" sz="4800" b="1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円（税込）</a:t>
            </a:r>
            <a:r>
              <a:rPr lang="en-US" altLang="ja-JP" sz="5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53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4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endParaRPr kumimoji="1" lang="ja-JP" altLang="en-US" sz="20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2008" y="8568978"/>
            <a:ext cx="18199992" cy="15625736"/>
          </a:xfrm>
        </p:spPr>
        <p:txBody>
          <a:bodyPr>
            <a:noAutofit/>
          </a:bodyPr>
          <a:lstStyle/>
          <a:p>
            <a:pPr algn="l"/>
            <a:r>
              <a:rPr lang="en-US" altLang="ja-JP" sz="50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50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申し込み方法</a:t>
            </a:r>
            <a:r>
              <a:rPr lang="en-US" altLang="ja-JP" sz="50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algn="l"/>
            <a:r>
              <a:rPr lang="en-US" altLang="ja-JP" sz="5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5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昨年度と申し込み方法が違います。ご注意ください。</a:t>
            </a:r>
            <a:endParaRPr kumimoji="1" lang="en-US" altLang="ja-JP" sz="5000" b="1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en-US" altLang="ja-JP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kumimoji="1" lang="ja-JP" altLang="en-US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3</a:t>
            </a:r>
            <a:r>
              <a:rPr kumimoji="1" lang="ja-JP" altLang="en-US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</a:t>
            </a:r>
            <a:r>
              <a:rPr kumimoji="1" lang="en-US" altLang="ja-JP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kumimoji="1" lang="en-US" altLang="ja-JP" sz="5400" b="1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kumimoji="1" lang="ja-JP" altLang="en-US" sz="5400" b="1" dirty="0" smtClean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から予約を受け付けます</a:t>
            </a:r>
            <a:endParaRPr lang="en-US" altLang="ja-JP" sz="5400" b="1" dirty="0" smtClean="0">
              <a:solidFill>
                <a:srgbClr val="C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保健</a:t>
            </a:r>
            <a:r>
              <a:rPr lang="ja-JP" altLang="en-US" sz="43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管理</a:t>
            </a: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センターホームページトップ画面の「各種健康診断，予防接種の予約はこちらから」のバナーをクリック。</a:t>
            </a:r>
            <a:endParaRPr lang="en-US" altLang="ja-JP" sz="43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ja-JP" altLang="ja-JP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五十嵐地区</a:t>
            </a: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の予約バナーをクリック。</a:t>
            </a:r>
            <a:endParaRPr lang="en-US" altLang="ja-JP" sz="43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+mj-lt"/>
              <a:buAutoNum type="arabicPeriod"/>
            </a:pP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ログイン後，</a:t>
            </a:r>
            <a:r>
              <a:rPr lang="ja-JP" altLang="ja-JP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希望</a:t>
            </a: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する</a:t>
            </a:r>
            <a:r>
              <a:rPr lang="ja-JP" altLang="ja-JP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日時に</a:t>
            </a: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予</a:t>
            </a:r>
            <a:r>
              <a:rPr lang="ja-JP" altLang="ja-JP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約を入れ</a:t>
            </a:r>
            <a:r>
              <a:rPr lang="ja-JP" altLang="en-US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る</a:t>
            </a:r>
            <a:r>
              <a:rPr lang="ja-JP" altLang="ja-JP" sz="43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。</a:t>
            </a:r>
          </a:p>
          <a:p>
            <a:pPr marL="742950" indent="-742950" algn="l"/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/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注意事項</a:t>
            </a:r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marL="742950" indent="-742950" algn="l">
              <a:buFont typeface="Wingdings" pitchFamily="2" charset="2"/>
              <a:buChar char="Ø"/>
            </a:pPr>
            <a:r>
              <a:rPr lang="ja-JP" altLang="en-US" sz="4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定員に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達し次第，申し込みを〆切ります。</a:t>
            </a:r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Wingdings" pitchFamily="2" charset="2"/>
              <a:buChar char="Ø"/>
            </a:pPr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月</a:t>
            </a:r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13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日（木）までは，キャンセルや予約日の変更は可能です。</a:t>
            </a:r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Wingdings" pitchFamily="2" charset="2"/>
              <a:buChar char="Ø"/>
            </a:pP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問診票は，保健管理センターホームページトップ画面のバナーからダウンロードしてください。</a:t>
            </a:r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Wingdings" pitchFamily="2" charset="2"/>
              <a:buChar char="Ø"/>
            </a:pP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接種日に</a:t>
            </a:r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20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歳未満の方は，接種当日の問診票に保護者の同意が必要です。</a:t>
            </a:r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Wingdings" pitchFamily="2" charset="2"/>
              <a:buChar char="Ø"/>
            </a:pPr>
            <a:r>
              <a:rPr lang="ja-JP" altLang="en-US" sz="4100" b="1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臨床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実習や教育実習，国家試験等を予定している方は，感染防御のため予防接種をしてください。</a:t>
            </a:r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Wingdings" pitchFamily="2" charset="2"/>
              <a:buChar char="Ø"/>
            </a:pP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次に該当する方は</a:t>
            </a:r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,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申し込みができません。最寄りの医療機関で相談してください。</a:t>
            </a:r>
            <a:endParaRPr lang="en-US" altLang="ja-JP" sz="41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/>
            <a:r>
              <a:rPr lang="en-US" altLang="ja-JP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  </a:t>
            </a:r>
            <a:r>
              <a:rPr lang="ja-JP" altLang="en-US" sz="41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</a:t>
            </a:r>
            <a:r>
              <a:rPr lang="ja-JP" altLang="en-US" sz="36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 インフルエンザワクチンでアレルギー反応を起こしたことがある方</a:t>
            </a:r>
            <a:endParaRPr lang="en-US" altLang="ja-JP" sz="36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/>
            <a:r>
              <a:rPr lang="ja-JP" altLang="en-US" sz="36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        ・ 卵アレルギーがある方</a:t>
            </a:r>
            <a:endParaRPr lang="en-US" altLang="ja-JP" sz="36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/>
            <a:r>
              <a:rPr lang="ja-JP" altLang="en-US" sz="3600" b="1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         ・ 持病があり担当医が不適切と判断した方</a:t>
            </a:r>
            <a:endParaRPr lang="en-US" altLang="ja-JP" sz="36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742950" indent="-742950" algn="l">
              <a:buFont typeface="Wingdings" pitchFamily="2" charset="2"/>
              <a:buChar char="Ø"/>
            </a:pPr>
            <a:endParaRPr lang="en-US" altLang="ja-JP" sz="41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230440" y="24704021"/>
            <a:ext cx="138975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 smtClean="0">
                <a:latin typeface="+mn-ea"/>
                <a:cs typeface="メイリオ" pitchFamily="50" charset="-128"/>
              </a:rPr>
              <a:t>お問い合わせ先</a:t>
            </a:r>
            <a:endParaRPr lang="en-US" altLang="ja-JP" sz="4000" b="1" dirty="0" smtClean="0">
              <a:latin typeface="+mn-ea"/>
              <a:cs typeface="メイリオ" pitchFamily="50" charset="-128"/>
            </a:endParaRPr>
          </a:p>
          <a:p>
            <a:r>
              <a:rPr lang="ja-JP" altLang="en-US" sz="4000" b="1" dirty="0" smtClean="0">
                <a:latin typeface="+mn-ea"/>
                <a:cs typeface="メイリオ" pitchFamily="50" charset="-128"/>
              </a:rPr>
              <a:t>新潟大学保健管理センター　五十嵐地区　</a:t>
            </a:r>
            <a:r>
              <a:rPr lang="en-US" altLang="ja-JP" sz="4000" b="1" dirty="0" smtClean="0">
                <a:latin typeface="+mn-ea"/>
                <a:cs typeface="メイリオ" pitchFamily="50" charset="-128"/>
              </a:rPr>
              <a:t>TEL 025-262-6244</a:t>
            </a:r>
            <a:endParaRPr kumimoji="1" lang="ja-JP" altLang="en-US" sz="4000" b="1" dirty="0">
              <a:latin typeface="+mn-ea"/>
              <a:cs typeface="メイリオ" pitchFamily="50" charset="-128"/>
            </a:endParaRPr>
          </a:p>
        </p:txBody>
      </p:sp>
      <p:pic>
        <p:nvPicPr>
          <p:cNvPr id="1026" name="Picture 2" descr="C:\Users\事務室１\Desktop\白衣の女性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486024" y="22394514"/>
            <a:ext cx="3520446" cy="36850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</TotalTime>
  <Words>191</Words>
  <Application>Microsoft Office PowerPoint</Application>
  <PresentationFormat>ユーザー設定</PresentationFormat>
  <Paragraphs>20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《五十嵐地区　学生の皆さんへ》  インフルエンザ予防接種のお知らせ  【予防接種について】 　　日時：10月31日（月） 　　　　　11月1日（火）・2日（水）・4日（金）・7日（月） 　　　　　11：00～13：00 　　場所：五十嵐キャンパス　保健管理センター 　　料金：3,500円（税込）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《五十嵐地区　学生の皆さんへ》  インフルエンザ予防接種についてのお知らせ  【予防接種について】 日時：10月31日（月）・11月1日（火）・2日（水）・4日（金）・7日（月） 　　　　11：00～13：00 場所：五十嵐キャンパス　保健管理センター 料金：</dc:title>
  <dc:creator>事務室１</dc:creator>
  <cp:lastModifiedBy>事務室１</cp:lastModifiedBy>
  <cp:revision>29</cp:revision>
  <dcterms:created xsi:type="dcterms:W3CDTF">2016-07-14T06:07:34Z</dcterms:created>
  <dcterms:modified xsi:type="dcterms:W3CDTF">2016-09-16T02:46:47Z</dcterms:modified>
</cp:coreProperties>
</file>